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5"/>
  </p:sldMasterIdLst>
  <p:notesMasterIdLst>
    <p:notesMasterId r:id="rId23"/>
  </p:notesMasterIdLst>
  <p:handoutMasterIdLst>
    <p:handoutMasterId r:id="rId24"/>
  </p:handoutMasterIdLst>
  <p:sldIdLst>
    <p:sldId id="278" r:id="rId6"/>
    <p:sldId id="279" r:id="rId7"/>
    <p:sldId id="282" r:id="rId8"/>
    <p:sldId id="286" r:id="rId9"/>
    <p:sldId id="281" r:id="rId10"/>
    <p:sldId id="287" r:id="rId11"/>
    <p:sldId id="290" r:id="rId12"/>
    <p:sldId id="288" r:id="rId13"/>
    <p:sldId id="289" r:id="rId14"/>
    <p:sldId id="291" r:id="rId15"/>
    <p:sldId id="292" r:id="rId16"/>
    <p:sldId id="293" r:id="rId17"/>
    <p:sldId id="295" r:id="rId18"/>
    <p:sldId id="296" r:id="rId19"/>
    <p:sldId id="298" r:id="rId20"/>
    <p:sldId id="299" r:id="rId21"/>
    <p:sldId id="30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2" autoAdjust="0"/>
    <p:restoredTop sz="88523" autoAdjust="0"/>
  </p:normalViewPr>
  <p:slideViewPr>
    <p:cSldViewPr snapToGrid="0" showGuides="1">
      <p:cViewPr varScale="1">
        <p:scale>
          <a:sx n="54" d="100"/>
          <a:sy n="54" d="100"/>
        </p:scale>
        <p:origin x="26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23/02/2022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21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41CC8B5-6021-48EA-94A7-DC422762C02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23.02.2022</a:t>
            </a:fld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970D64-CAB2-4377-BBE4-BF3F1E169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256876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1767518-1CE7-41A4-BFFB-87B37085F98F}"/>
              </a:ext>
            </a:extLst>
          </p:cNvPr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750" y="1581150"/>
            <a:ext cx="4968000" cy="4057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36650" y="1581150"/>
            <a:ext cx="4968000" cy="4057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A477B73-8382-426E-A758-F1E05223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23.02.2022</a:t>
            </a:fld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473A12-DF65-4012-8F2A-1C291F215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13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D03433FF-A36C-42FA-B6A1-343D85376F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1767518-1CE7-41A4-BFFB-87B37085F98F}"/>
              </a:ext>
            </a:extLst>
          </p:cNvPr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4006" y="1638000"/>
            <a:ext cx="4948214" cy="400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A477B73-8382-426E-A758-F1E05223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23.02.2022</a:t>
            </a:fld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473A12-DF65-4012-8F2A-1C291F215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97C2B81-9FBD-4F91-A99D-E2E62F84A4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2156" y="0"/>
            <a:ext cx="6099844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22FF6B-86ED-4E48-824E-5C54567CB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587675"/>
            <a:ext cx="4964156" cy="82664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11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0F897065-C628-44AB-A9C8-2F8AAEFFBA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27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C85D69A-3DAB-4609-83C0-DDCB0E056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23.02.2022</a:t>
            </a:fld>
            <a:endParaRPr lang="da-DK" dirty="0"/>
          </a:p>
        </p:txBody>
      </p:sp>
      <p:sp>
        <p:nvSpPr>
          <p:cNvPr id="7" name="Slide Number Placeholder 6" hidden="1">
            <a:extLst>
              <a:ext uri="{FF2B5EF4-FFF2-40B4-BE49-F238E27FC236}">
                <a16:creationId xmlns:a16="http://schemas.microsoft.com/office/drawing/2014/main" id="{030866FD-D493-4E40-BE0E-88A5E48062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/>
            </a:lvl1pPr>
          </a:lstStyle>
          <a:p>
            <a:r>
              <a:rPr lang="da-DK" dirty="0"/>
              <a:t>.</a:t>
            </a:r>
            <a:r>
              <a:rPr lang="da-DK" dirty="0">
                <a:noFill/>
              </a:rPr>
              <a:t>0	0</a:t>
            </a:r>
            <a:endParaRPr lang="da-D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9A84C5-6E9A-4A39-81D2-A4766FF30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616D9-8604-4CE0-9290-25D835D36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23.02.2022</a:t>
            </a:fld>
            <a:endParaRPr lang="da-DK" dirty="0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BFED87F5-692B-43A2-B999-E599CDD79F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/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 hidden="1">
            <a:extLst>
              <a:ext uri="{FF2B5EF4-FFF2-40B4-BE49-F238E27FC236}">
                <a16:creationId xmlns:a16="http://schemas.microsoft.com/office/drawing/2014/main" id="{204BEF62-0A0C-428F-9593-478493634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154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79D3425-F8FB-4DAF-8A9B-B6B63F152AA9}" type="datetime3">
              <a:rPr lang="da-DK" smtClean="0"/>
              <a:t>23.02.2022</a:t>
            </a:fld>
            <a:endParaRPr lang="da-DK" dirty="0"/>
          </a:p>
        </p:txBody>
      </p:sp>
      <p:sp>
        <p:nvSpPr>
          <p:cNvPr id="4" name="Pladsholder til sidefod 3" hidden="1">
            <a:extLst>
              <a:ext uri="{FF2B5EF4-FFF2-40B4-BE49-F238E27FC236}">
                <a16:creationId xmlns:a16="http://schemas.microsoft.com/office/drawing/2014/main" id="{5A2DACD1-A298-4D19-866E-68CF70D65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154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Pladsholder til slidenummer 4" hidden="1">
            <a:extLst>
              <a:ext uri="{FF2B5EF4-FFF2-40B4-BE49-F238E27FC236}">
                <a16:creationId xmlns:a16="http://schemas.microsoft.com/office/drawing/2014/main" id="{84BE3378-177E-45B6-8A07-1A8ABC3BC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154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562121C-7E79-4645-BB1B-1D3855B383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5750" y="1416050"/>
            <a:ext cx="2280360" cy="44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TIP: 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bullet knappen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Fjern bullet for almindelig tekst.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bullet knappen for at sætte korrekt bullet på igen.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indsætte et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</p:txBody>
      </p:sp>
      <p:pic>
        <p:nvPicPr>
          <p:cNvPr id="7" name="1 Forøg formindsk">
            <a:extLst>
              <a:ext uri="{FF2B5EF4-FFF2-40B4-BE49-F238E27FC236}">
                <a16:creationId xmlns:a16="http://schemas.microsoft.com/office/drawing/2014/main" id="{82A640AB-9083-4E25-B69C-5615DDD51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6547" y="2531466"/>
            <a:ext cx="549328" cy="285228"/>
          </a:xfrm>
          <a:prstGeom prst="rect">
            <a:avLst/>
          </a:prstGeom>
        </p:spPr>
      </p:pic>
      <p:pic>
        <p:nvPicPr>
          <p:cNvPr id="8" name="2 Ny slide">
            <a:extLst>
              <a:ext uri="{FF2B5EF4-FFF2-40B4-BE49-F238E27FC236}">
                <a16:creationId xmlns:a16="http://schemas.microsoft.com/office/drawing/2014/main" id="{C9EFBCCE-8D49-4A73-8762-63E5870B1E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2460466" y="4104614"/>
            <a:ext cx="363713" cy="647461"/>
          </a:xfrm>
          <a:prstGeom prst="rect">
            <a:avLst/>
          </a:prstGeom>
        </p:spPr>
      </p:pic>
      <p:pic>
        <p:nvPicPr>
          <p:cNvPr id="9" name="3 Layout">
            <a:extLst>
              <a:ext uri="{FF2B5EF4-FFF2-40B4-BE49-F238E27FC236}">
                <a16:creationId xmlns:a16="http://schemas.microsoft.com/office/drawing/2014/main" id="{00995F18-330D-4742-AD80-E856C91E0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475931" y="4980245"/>
            <a:ext cx="593368" cy="192211"/>
          </a:xfrm>
          <a:prstGeom prst="rect">
            <a:avLst/>
          </a:prstGeom>
        </p:spPr>
      </p:pic>
      <p:pic>
        <p:nvPicPr>
          <p:cNvPr id="11" name="4 Nulstil">
            <a:extLst>
              <a:ext uri="{FF2B5EF4-FFF2-40B4-BE49-F238E27FC236}">
                <a16:creationId xmlns:a16="http://schemas.microsoft.com/office/drawing/2014/main" id="{2324BBF6-4E28-4408-B9EF-E9ED5897F2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81362" y="4554277"/>
            <a:ext cx="547241" cy="197798"/>
          </a:xfrm>
          <a:prstGeom prst="rect">
            <a:avLst/>
          </a:prstGeom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86940190-31B3-4285-B172-A74BDBF7AF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94529" y="1416050"/>
            <a:ext cx="2786833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Indsæt firma billede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drop ned menuen, vælg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Templafy vinduet i højre side af skærmen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efter andre billeder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browse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 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EB0E7C24-B1F4-440B-ABFD-7BE7799C986C}"/>
              </a:ext>
            </a:extLst>
          </p:cNvPr>
          <p:cNvGrpSpPr/>
          <p:nvPr userDrawn="1"/>
        </p:nvGrpSpPr>
        <p:grpSpPr>
          <a:xfrm>
            <a:off x="6981362" y="1440585"/>
            <a:ext cx="676669" cy="997704"/>
            <a:chOff x="6442771" y="2574072"/>
            <a:chExt cx="676669" cy="997704"/>
          </a:xfrm>
        </p:grpSpPr>
        <p:pic>
          <p:nvPicPr>
            <p:cNvPr id="20" name="Billede 19">
              <a:extLst>
                <a:ext uri="{FF2B5EF4-FFF2-40B4-BE49-F238E27FC236}">
                  <a16:creationId xmlns:a16="http://schemas.microsoft.com/office/drawing/2014/main" id="{97D49D67-0656-4D65-BDC8-19DC3FA200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21" name="Billede 20">
              <a:extLst>
                <a:ext uri="{FF2B5EF4-FFF2-40B4-BE49-F238E27FC236}">
                  <a16:creationId xmlns:a16="http://schemas.microsoft.com/office/drawing/2014/main" id="{0BC3FA04-2488-4F3A-A6FA-54AB316150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23" name="Text Box 3">
            <a:extLst>
              <a:ext uri="{FF2B5EF4-FFF2-40B4-BE49-F238E27FC236}">
                <a16:creationId xmlns:a16="http://schemas.microsoft.com/office/drawing/2014/main" id="{16A5B6A0-03E8-41F0-86AC-378C5C3FB6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52583" y="1416050"/>
            <a:ext cx="256625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 eller hvilken som helst anden pladsholder, klik på pladsholderens kant.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Shift nede og klik på pladsholderen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indsætter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nyt, kan billedet lægge sig foran tekst og grafik. Hvis dette sker, højreklik på billedet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</p:txBody>
      </p:sp>
      <p:pic>
        <p:nvPicPr>
          <p:cNvPr id="24" name="6 Beskær">
            <a:extLst>
              <a:ext uri="{FF2B5EF4-FFF2-40B4-BE49-F238E27FC236}">
                <a16:creationId xmlns:a16="http://schemas.microsoft.com/office/drawing/2014/main" id="{73BFC9C5-9F8B-479D-9F8C-258E445B716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96525" y="1595200"/>
            <a:ext cx="337400" cy="321707"/>
          </a:xfrm>
          <a:prstGeom prst="rect">
            <a:avLst/>
          </a:prstGeom>
        </p:spPr>
      </p:pic>
      <p:pic>
        <p:nvPicPr>
          <p:cNvPr id="25" name="7 Skalér billede">
            <a:extLst>
              <a:ext uri="{FF2B5EF4-FFF2-40B4-BE49-F238E27FC236}">
                <a16:creationId xmlns:a16="http://schemas.microsoft.com/office/drawing/2014/main" id="{BC0CFA26-138E-416A-95E9-B8BD373116B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96525" y="2438289"/>
            <a:ext cx="359695" cy="335309"/>
          </a:xfrm>
          <a:prstGeom prst="rect">
            <a:avLst/>
          </a:prstGeom>
        </p:spPr>
      </p:pic>
      <p:sp>
        <p:nvSpPr>
          <p:cNvPr id="26" name="Fast overskrift">
            <a:extLst>
              <a:ext uri="{FF2B5EF4-FFF2-40B4-BE49-F238E27FC236}">
                <a16:creationId xmlns:a16="http://schemas.microsoft.com/office/drawing/2014/main" id="{70228264-0252-44FF-B3C8-4CBFA6043ED3}"/>
              </a:ext>
            </a:extLst>
          </p:cNvPr>
          <p:cNvSpPr txBox="1"/>
          <p:nvPr userDrawn="1"/>
        </p:nvSpPr>
        <p:spPr>
          <a:xfrm>
            <a:off x="285750" y="341583"/>
            <a:ext cx="10752137" cy="49093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3000"/>
              </a:lnSpc>
            </a:pPr>
            <a:r>
              <a:rPr lang="da-DK" sz="3200" b="0" cap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</p:spTree>
    <p:extLst>
      <p:ext uri="{BB962C8B-B14F-4D97-AF65-F5344CB8AC3E}">
        <p14:creationId xmlns:p14="http://schemas.microsoft.com/office/powerpoint/2010/main" val="138005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8027D26-F3F7-4988-855F-0F502F5993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6AF3DE80-6B65-463B-943D-1E72AAF4227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23.02.2022</a:t>
            </a:fld>
            <a:endParaRPr lang="da-DK" dirty="0"/>
          </a:p>
        </p:txBody>
      </p:sp>
      <p:pic>
        <p:nvPicPr>
          <p:cNvPr id="22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3AFAE714-AA58-4292-A682-8D10790902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4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29CD4233-F331-4D5B-B9CF-567814FDBF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291C62D-3F94-43C6-8CAB-B792F769A1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206396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ul m.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-1" y="0"/>
            <a:ext cx="7197749" cy="621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B9D4F55-78DF-4212-9619-8E68C5588F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97749" y="0"/>
            <a:ext cx="4994251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25CE80-2CC4-453F-9E5D-D1CF0859E3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58292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5" name="Date Placeholder 7">
            <a:extLst>
              <a:ext uri="{FF2B5EF4-FFF2-40B4-BE49-F238E27FC236}">
                <a16:creationId xmlns:a16="http://schemas.microsoft.com/office/drawing/2014/main" id="{37581D82-3815-457C-92E8-06D7A637843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23.02.2022</a:t>
            </a:fld>
            <a:endParaRPr lang="da-DK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5AC4AA6-D2C8-4A8C-8428-39A60869DF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3067050"/>
            <a:ext cx="58292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76947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 m.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 flipV="1">
            <a:off x="-1" y="6210000"/>
            <a:ext cx="12192001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B9D4F55-78DF-4212-9619-8E68C5588F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97749" y="0"/>
            <a:ext cx="4994251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6A0A48B-204D-46D9-AC98-0537003F65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58292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60941E6E-6BAC-4A15-B058-9CE7C058951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23.02.2022</a:t>
            </a:fld>
            <a:endParaRPr lang="da-DK" dirty="0"/>
          </a:p>
        </p:txBody>
      </p:sp>
      <p:pic>
        <p:nvPicPr>
          <p:cNvPr id="18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8368F33E-E082-4759-B776-D0370C71B0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7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62C9B8B6-589D-4F65-843F-C4FAEB9C53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191E0C3-38FB-4A05-9222-21D4D9452A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3067050"/>
            <a:ext cx="5829298" cy="6480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425869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 m.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 flipV="1">
            <a:off x="-1" y="6210000"/>
            <a:ext cx="12192001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B9D4F55-78DF-4212-9619-8E68C5588F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7200" y="0"/>
            <a:ext cx="6094800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B8A14-B94C-4D55-914C-31401F50AE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81914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202F7DC4-E8A0-4835-8785-592C4B4C4ED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23.02.2022</a:t>
            </a:fld>
            <a:endParaRPr lang="da-DK" dirty="0"/>
          </a:p>
        </p:txBody>
      </p:sp>
      <p:pic>
        <p:nvPicPr>
          <p:cNvPr id="18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97A6C2FE-B677-48BB-A659-DEEB85D4EA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7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E9FF76FD-C66A-4EC4-9AB5-616232DE17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82C070D-E54D-451D-AC67-7D5871CB71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3067050"/>
            <a:ext cx="5299075" cy="6480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40869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8" name="Date Placeholder 7">
            <a:extLst>
              <a:ext uri="{FF2B5EF4-FFF2-40B4-BE49-F238E27FC236}">
                <a16:creationId xmlns:a16="http://schemas.microsoft.com/office/drawing/2014/main" id="{565F3085-71F3-4B75-8FE8-1A523EC793A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3797116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23.02.2022</a:t>
            </a:fld>
            <a:endParaRPr lang="da-DK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8C3779-B922-43C9-BAC8-A296D850FE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1966913"/>
          </a:xfrm>
        </p:spPr>
        <p:txBody>
          <a:bodyPr anchor="t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12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15372364-B9E1-4EFD-8571-76441BBEF0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3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8714DF85-F004-427C-AF19-001889FAFE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E982690-DA76-48A9-A83F-C7E000823C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762205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21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7C5EC0EC-D4A2-4423-B8B5-1B952DD89C2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3797116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23.02.2022</a:t>
            </a:fld>
            <a:endParaRPr lang="da-DK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5D3F337-32ED-4DDF-B913-8F63A712BD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1966913"/>
          </a:xfrm>
        </p:spPr>
        <p:txBody>
          <a:bodyPr anchor="t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CB6DB25-D463-42D6-8A4D-7C69279657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154943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21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2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394D93EB-3F52-436F-905E-95EFD60EE8A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3797116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23.02.2022</a:t>
            </a:fld>
            <a:endParaRPr lang="da-DK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D81B418-FF97-4B37-87DF-5E58B94907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1966913"/>
          </a:xfrm>
        </p:spPr>
        <p:txBody>
          <a:bodyPr anchor="t"/>
          <a:lstStyle>
            <a:lvl1pPr algn="l">
              <a:defRPr sz="5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C74F0A0-3F56-4720-B25D-E0AFED7B7F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332539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BA499C47-91C5-429D-94BE-0B7C66BCED70}"/>
              </a:ext>
            </a:extLst>
          </p:cNvPr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89AB3D-58F3-4ABA-A926-43393A00F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23.02.2022</a:t>
            </a:fld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1F277CF-B83C-45A4-B764-7F715288A9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10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6CE927BB-E6B9-45B2-B8AA-F221034EAB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2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00" y="587675"/>
            <a:ext cx="11611900" cy="8266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00" y="1961999"/>
            <a:ext cx="11612364" cy="36748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9075" y="6419522"/>
            <a:ext cx="245270" cy="18027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7B15E4-8FF3-49BC-992D-C353F6D18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23.02.2022</a:t>
            </a:fld>
            <a:endParaRPr lang="da-DK" dirty="0"/>
          </a:p>
        </p:txBody>
      </p:sp>
      <p:pic>
        <p:nvPicPr>
          <p:cNvPr id="14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51CF3E7A-76C1-4C96-87C5-80D3C0BC7C5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5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E7B09AC3-FD21-4406-8C12-F2261A8AD09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21" r:id="rId9"/>
    <p:sldLayoutId id="2147483652" r:id="rId10"/>
    <p:sldLayoutId id="2147483735" r:id="rId11"/>
    <p:sldLayoutId id="2147483654" r:id="rId12"/>
    <p:sldLayoutId id="2147483655" r:id="rId13"/>
    <p:sldLayoutId id="2147483727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+mj-lt"/>
        <a:buAutoNum type="alphaLcPeriod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180" userDrawn="1">
          <p15:clr>
            <a:srgbClr val="F26B43"/>
          </p15:clr>
        </p15:guide>
        <p15:guide id="3" orient="horz" pos="368" userDrawn="1">
          <p15:clr>
            <a:srgbClr val="F26B43"/>
          </p15:clr>
        </p15:guide>
        <p15:guide id="4" pos="7496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892" userDrawn="1">
          <p15:clr>
            <a:srgbClr val="F26B43"/>
          </p15:clr>
        </p15:guide>
        <p15:guide id="7" orient="horz" pos="1235" userDrawn="1">
          <p15:clr>
            <a:srgbClr val="F26B43"/>
          </p15:clr>
        </p15:guide>
        <p15:guide id="8" orient="horz" pos="35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micl-easj.dk/Machine%20Learning/Opgaver%20Alm/Classification%20MNIST.pdf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micl-easj.dk/Machine%20Learning/Opgaver%20Alm/Classification%20MNIST.pdf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micl-easj.dk/Machine%20Learning/Noter%20and%20Books/ML%20Management%20Checklist.pdf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94A1AB8-800B-41D6-B531-8AE2611BE6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400" dirty="0" smtClean="0"/>
              <a:t>Machine Learning </a:t>
            </a:r>
            <a:r>
              <a:rPr lang="en-DK" sz="5400" dirty="0" smtClean="0"/>
              <a:t>–</a:t>
            </a:r>
            <a:r>
              <a:rPr lang="da-DK" sz="5400" dirty="0" smtClean="0"/>
              <a:t> Classification</a:t>
            </a:r>
            <a:endParaRPr lang="da-DK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33ED8-1B47-4327-8F05-73E798EC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5D4D4-979D-4176-83BE-1EEEBBDDA05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a-DK" dirty="0" smtClean="0"/>
              <a:t>15.09.2021</a:t>
            </a:r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A4C535-EC1E-4F9C-B11D-8F58AA1F94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3525" y="3067050"/>
            <a:ext cx="11633198" cy="681038"/>
          </a:xfrm>
        </p:spPr>
        <p:txBody>
          <a:bodyPr/>
          <a:lstStyle/>
          <a:p>
            <a:r>
              <a:rPr lang="da-DK" dirty="0" smtClean="0"/>
              <a:t>Michael Claudius, Associate Professor, Roskilde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900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 Confusion Matrix: Concise Metrics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453325"/>
            <a:ext cx="11612364" cy="4623440"/>
          </a:xfrm>
        </p:spPr>
        <p:txBody>
          <a:bodyPr/>
          <a:lstStyle/>
          <a:p>
            <a:r>
              <a:rPr lang="en-GB" b="1" dirty="0" smtClean="0"/>
              <a:t>Precision: Accuracy of positive predictions</a:t>
            </a:r>
          </a:p>
          <a:p>
            <a:r>
              <a:rPr lang="en-GB" b="1" dirty="0" smtClean="0"/>
              <a:t>Recall: Accuracy of positive actuals, (ratio of positives correctly detected)</a:t>
            </a:r>
          </a:p>
          <a:p>
            <a:r>
              <a:rPr lang="en-GB" b="1" dirty="0" smtClean="0"/>
              <a:t>F1: Harmonic mean of Precision and Recall</a:t>
            </a:r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endParaRPr lang="en-GB" b="1" i="1" dirty="0" smtClean="0"/>
          </a:p>
          <a:p>
            <a:r>
              <a:rPr lang="en-GB" b="1" i="1" dirty="0" smtClean="0"/>
              <a:t>Confused About Confusion Matrix and Metrics . . . . LOL . . . </a:t>
            </a:r>
          </a:p>
          <a:p>
            <a:r>
              <a:rPr lang="en-GB" b="1" i="1" dirty="0" smtClean="0"/>
              <a:t>Don</a:t>
            </a:r>
            <a:r>
              <a:rPr lang="en-DK" b="1" i="1" dirty="0" smtClean="0"/>
              <a:t>’</a:t>
            </a:r>
            <a:r>
              <a:rPr lang="en-GB" b="1" i="1" dirty="0" smtClean="0"/>
              <a:t>t worry lets go straight to an assignment: </a:t>
            </a:r>
            <a:r>
              <a:rPr lang="en-US" dirty="0">
                <a:hlinkClick r:id="rId2"/>
              </a:rPr>
              <a:t>Classification Chapter 3 </a:t>
            </a:r>
            <a:r>
              <a:rPr lang="en-US" dirty="0" smtClean="0">
                <a:hlinkClick r:id="rId2"/>
              </a:rPr>
              <a:t>Questions</a:t>
            </a:r>
            <a:r>
              <a:rPr lang="en-US" dirty="0" smtClean="0"/>
              <a:t> </a:t>
            </a:r>
            <a:r>
              <a:rPr lang="en-US" b="1" dirty="0" smtClean="0"/>
              <a:t>and solve it in 20 minutes !</a:t>
            </a:r>
            <a:endParaRPr lang="en-US" b="1" dirty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dirty="0"/>
          </a:p>
          <a:p>
            <a:endParaRPr lang="en-US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23.02.2022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8" name="Tekstfelt 2"/>
          <p:cNvSpPr txBox="1">
            <a:spLocks noChangeArrowheads="1"/>
          </p:cNvSpPr>
          <p:nvPr/>
        </p:nvSpPr>
        <p:spPr bwMode="auto">
          <a:xfrm>
            <a:off x="543796" y="2480569"/>
            <a:ext cx="6576096" cy="28992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687280" y="2584580"/>
            <a:ext cx="5757908" cy="253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3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 Precision/Recall Tradeoff: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453325"/>
            <a:ext cx="11612364" cy="4623440"/>
          </a:xfrm>
        </p:spPr>
        <p:txBody>
          <a:bodyPr/>
          <a:lstStyle/>
          <a:p>
            <a:r>
              <a:rPr lang="en-GB" b="1" dirty="0" smtClean="0"/>
              <a:t>Wanted: High Precision and High Recall !</a:t>
            </a:r>
          </a:p>
          <a:p>
            <a:r>
              <a:rPr lang="en-GB" b="1" dirty="0" smtClean="0"/>
              <a:t>Not possible !!</a:t>
            </a:r>
          </a:p>
          <a:p>
            <a:r>
              <a:rPr lang="en-GB" b="1" dirty="0" err="1" smtClean="0"/>
              <a:t>SGDClassifier</a:t>
            </a:r>
            <a:r>
              <a:rPr lang="en-GB" b="1" dirty="0" smtClean="0"/>
              <a:t> computes a score based on a decision function based on a “threshold” value</a:t>
            </a:r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r>
              <a:rPr lang="en-GB" b="1" i="1" dirty="0" smtClean="0"/>
              <a:t>Confused About Confusion Matrix and Metrics . . . . LOL . . . </a:t>
            </a:r>
          </a:p>
          <a:p>
            <a:endParaRPr lang="en-GB" b="1" i="1" dirty="0" smtClean="0"/>
          </a:p>
          <a:p>
            <a:r>
              <a:rPr lang="en-GB" b="1" i="1" dirty="0" smtClean="0"/>
              <a:t>Depending on the “threshold “ high precision and low recall or opposite</a:t>
            </a:r>
            <a:endParaRPr lang="en-GB" b="1" i="1" dirty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dirty="0"/>
          </a:p>
          <a:p>
            <a:endParaRPr lang="en-US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23.02.2022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8" name="Tekstfelt 2"/>
          <p:cNvSpPr txBox="1">
            <a:spLocks noChangeArrowheads="1"/>
          </p:cNvSpPr>
          <p:nvPr/>
        </p:nvSpPr>
        <p:spPr bwMode="auto">
          <a:xfrm>
            <a:off x="543796" y="2480569"/>
            <a:ext cx="6070068" cy="26995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607030" y="2574524"/>
            <a:ext cx="5784892" cy="255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7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 Precision/Recall Tradeoff: Curve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727" y="1414315"/>
            <a:ext cx="11612364" cy="4623440"/>
          </a:xfrm>
        </p:spPr>
        <p:txBody>
          <a:bodyPr/>
          <a:lstStyle/>
          <a:p>
            <a:pPr lvl="1"/>
            <a:r>
              <a:rPr lang="en-GB" b="1" dirty="0" smtClean="0"/>
              <a:t>Want 0.90 (90%) precision. Select Threshold = 8.000. Gets Recall = 0.43 (43%)</a:t>
            </a:r>
          </a:p>
          <a:p>
            <a:pPr marL="0" indent="0">
              <a:buNone/>
            </a:pPr>
            <a:endParaRPr lang="en-GB" b="1" i="1" dirty="0" smtClean="0"/>
          </a:p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endParaRPr lang="en-GB" b="1" i="1" dirty="0" smtClean="0"/>
          </a:p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endParaRPr lang="en-GB" b="1" i="1" dirty="0" smtClean="0"/>
          </a:p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endParaRPr lang="en-GB" b="1" i="1" dirty="0" smtClean="0"/>
          </a:p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endParaRPr lang="en-GB" b="1" i="1" dirty="0" smtClean="0"/>
          </a:p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endParaRPr lang="en-GB" b="1" i="1" dirty="0" smtClean="0"/>
          </a:p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endParaRPr lang="en-GB" b="1" i="1" dirty="0" smtClean="0"/>
          </a:p>
          <a:p>
            <a:pPr marL="0" indent="0">
              <a:buNone/>
            </a:pPr>
            <a:endParaRPr lang="en-GB" b="1" i="1" dirty="0" smtClean="0"/>
          </a:p>
          <a:p>
            <a:r>
              <a:rPr lang="en-GB" b="1" i="1" dirty="0" smtClean="0"/>
              <a:t>Depending on the “Threshold “ high precision and low recall or opposite</a:t>
            </a:r>
            <a:endParaRPr lang="en-GB" b="1" i="1" dirty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dirty="0"/>
          </a:p>
          <a:p>
            <a:endParaRPr lang="en-US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23.02.2022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8" name="Tekstfelt 2"/>
          <p:cNvSpPr txBox="1">
            <a:spLocks noChangeArrowheads="1"/>
          </p:cNvSpPr>
          <p:nvPr/>
        </p:nvSpPr>
        <p:spPr bwMode="auto">
          <a:xfrm>
            <a:off x="792370" y="2067757"/>
            <a:ext cx="6070068" cy="311680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887766" y="2096609"/>
            <a:ext cx="5681709" cy="288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8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 ROC: Receiver Operating Classifier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727" y="1414315"/>
            <a:ext cx="11612364" cy="4623440"/>
          </a:xfrm>
        </p:spPr>
        <p:txBody>
          <a:bodyPr/>
          <a:lstStyle/>
          <a:p>
            <a:pPr lvl="1"/>
            <a:r>
              <a:rPr lang="en-GB" b="1" dirty="0" smtClean="0"/>
              <a:t>The ROC curve plots True Positive Rate against False Positive Rate </a:t>
            </a:r>
          </a:p>
          <a:p>
            <a:pPr lvl="1"/>
            <a:r>
              <a:rPr lang="en-GB" b="1" dirty="0" smtClean="0"/>
              <a:t>for </a:t>
            </a:r>
            <a:r>
              <a:rPr lang="en-GB" b="1" dirty="0" smtClean="0"/>
              <a:t>many</a:t>
            </a:r>
            <a:r>
              <a:rPr lang="en-GB" b="1" dirty="0" smtClean="0"/>
              <a:t> </a:t>
            </a:r>
            <a:r>
              <a:rPr lang="en-GB" b="1" dirty="0" smtClean="0"/>
              <a:t>possible threshold values</a:t>
            </a:r>
          </a:p>
          <a:p>
            <a:pPr lvl="1"/>
            <a:r>
              <a:rPr lang="en-GB" b="1" dirty="0" smtClean="0"/>
              <a:t>AUC: Area Under </a:t>
            </a:r>
            <a:r>
              <a:rPr lang="en-GB" b="1" dirty="0"/>
              <a:t>C</a:t>
            </a:r>
            <a:r>
              <a:rPr lang="en-GB" b="1" dirty="0" smtClean="0"/>
              <a:t>urve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r>
              <a:rPr lang="en-GB" b="1" dirty="0" smtClean="0"/>
              <a:t>Objectives: Close to top left corner and AUC close to 1.0</a:t>
            </a:r>
          </a:p>
          <a:p>
            <a:r>
              <a:rPr lang="en-GB" b="1" dirty="0" smtClean="0"/>
              <a:t>And the Winner is Random Forest! Precision 0.99, Recall 86.6%, AUC 0.998</a:t>
            </a:r>
          </a:p>
          <a:p>
            <a:endParaRPr lang="en-GB" b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dirty="0"/>
          </a:p>
          <a:p>
            <a:endParaRPr lang="en-US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23.02.2022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8" name="Tekstfelt 2"/>
          <p:cNvSpPr txBox="1">
            <a:spLocks noChangeArrowheads="1"/>
          </p:cNvSpPr>
          <p:nvPr/>
        </p:nvSpPr>
        <p:spPr bwMode="auto">
          <a:xfrm>
            <a:off x="543795" y="2240955"/>
            <a:ext cx="6562779" cy="3094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743543" y="2240955"/>
            <a:ext cx="5710523" cy="30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3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 Precision/Recall (PR) vs. ROC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727" y="1414315"/>
            <a:ext cx="11612364" cy="4623440"/>
          </a:xfrm>
        </p:spPr>
        <p:txBody>
          <a:bodyPr/>
          <a:lstStyle/>
          <a:p>
            <a:pPr lvl="1"/>
            <a:endParaRPr lang="en-GB" b="1" dirty="0" smtClean="0"/>
          </a:p>
          <a:p>
            <a:pPr lvl="1"/>
            <a:r>
              <a:rPr lang="en-GB" b="1" dirty="0" smtClean="0"/>
              <a:t>Normally ROC</a:t>
            </a:r>
          </a:p>
          <a:p>
            <a:pPr lvl="1"/>
            <a:r>
              <a:rPr lang="en-GB" b="1" dirty="0" smtClean="0"/>
              <a:t>Precision/recall when positive class is seldom </a:t>
            </a:r>
          </a:p>
          <a:p>
            <a:pPr lvl="1"/>
            <a:r>
              <a:rPr lang="en-GB" b="1" dirty="0" smtClean="0"/>
              <a:t>Precision/recall when False </a:t>
            </a:r>
            <a:r>
              <a:rPr lang="en-GB" b="1" dirty="0"/>
              <a:t>P</a:t>
            </a:r>
            <a:r>
              <a:rPr lang="en-GB" b="1" dirty="0" smtClean="0"/>
              <a:t>ositives (FP) are important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dirty="0"/>
          </a:p>
          <a:p>
            <a:endParaRPr lang="en-US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23.02.2022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1305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 Multi Class: ConfusionMatrix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727" y="1414315"/>
            <a:ext cx="11612364" cy="4623440"/>
          </a:xfrm>
        </p:spPr>
        <p:txBody>
          <a:bodyPr/>
          <a:lstStyle/>
          <a:p>
            <a:pPr lvl="1"/>
            <a:r>
              <a:rPr lang="en-GB" b="1" dirty="0" smtClean="0"/>
              <a:t>2 or more classes, e.g. digits 0, 1, 2 . . . 9</a:t>
            </a:r>
          </a:p>
          <a:p>
            <a:pPr lvl="1"/>
            <a:r>
              <a:rPr lang="en-GB" b="1" dirty="0" smtClean="0"/>
              <a:t>Use </a:t>
            </a:r>
            <a:r>
              <a:rPr lang="en-GB" b="1" dirty="0" err="1" smtClean="0"/>
              <a:t>StandardScaler</a:t>
            </a:r>
            <a:r>
              <a:rPr lang="en-GB" b="1" dirty="0" smtClean="0"/>
              <a:t> on pictures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b="1" i="1" dirty="0" smtClean="0"/>
              <a:t>Observe: Many False-8 </a:t>
            </a:r>
          </a:p>
          <a:p>
            <a:r>
              <a:rPr lang="en-GB" b="1" i="1" dirty="0" smtClean="0"/>
              <a:t>Observe: False-5 as 3, False 3 as 5</a:t>
            </a:r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dirty="0"/>
          </a:p>
          <a:p>
            <a:endParaRPr lang="en-US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23.02.2022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15</a:t>
            </a:fld>
            <a:endParaRPr lang="da-DK" dirty="0"/>
          </a:p>
        </p:txBody>
      </p:sp>
      <p:sp>
        <p:nvSpPr>
          <p:cNvPr id="8" name="Tekstfelt 2"/>
          <p:cNvSpPr txBox="1">
            <a:spLocks noChangeArrowheads="1"/>
          </p:cNvSpPr>
          <p:nvPr/>
        </p:nvSpPr>
        <p:spPr bwMode="auto">
          <a:xfrm>
            <a:off x="601500" y="1965747"/>
            <a:ext cx="6562779" cy="33963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993559" y="2224577"/>
            <a:ext cx="5943600" cy="300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3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 Multi Class: Errors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727" y="1414315"/>
            <a:ext cx="11612364" cy="4623440"/>
          </a:xfrm>
        </p:spPr>
        <p:txBody>
          <a:bodyPr/>
          <a:lstStyle/>
          <a:p>
            <a:pPr lvl="1"/>
            <a:r>
              <a:rPr lang="en-GB" b="1" dirty="0" smtClean="0"/>
              <a:t>Left column classified as 3</a:t>
            </a:r>
          </a:p>
          <a:p>
            <a:pPr lvl="1"/>
            <a:r>
              <a:rPr lang="en-GB" b="1" dirty="0" smtClean="0"/>
              <a:t>Right column classified as 5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b="1" i="1" dirty="0" smtClean="0"/>
          </a:p>
          <a:p>
            <a:r>
              <a:rPr lang="en-GB" b="1" i="1" dirty="0" smtClean="0"/>
              <a:t> Conclusion Classifier sensitive to image rotation and shifting</a:t>
            </a:r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dirty="0"/>
          </a:p>
          <a:p>
            <a:endParaRPr lang="en-US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23.02.2022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8" name="Tekstfelt 2"/>
          <p:cNvSpPr txBox="1">
            <a:spLocks noChangeArrowheads="1"/>
          </p:cNvSpPr>
          <p:nvPr/>
        </p:nvSpPr>
        <p:spPr bwMode="auto">
          <a:xfrm>
            <a:off x="601500" y="1965747"/>
            <a:ext cx="6562779" cy="33963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100831" y="2108447"/>
            <a:ext cx="4251664" cy="30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4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Exercise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36971"/>
            <a:ext cx="11612364" cy="4221804"/>
          </a:xfrm>
        </p:spPr>
        <p:txBody>
          <a:bodyPr/>
          <a:lstStyle/>
          <a:p>
            <a:r>
              <a:rPr lang="en-GB" b="1" dirty="0" smtClean="0"/>
              <a:t>It is time for discussing classification and  exploring the MNIST-data set</a:t>
            </a:r>
          </a:p>
          <a:p>
            <a:endParaRPr lang="en-GB" b="1" dirty="0"/>
          </a:p>
          <a:p>
            <a:endParaRPr lang="en-GB" b="1" dirty="0" smtClean="0"/>
          </a:p>
          <a:p>
            <a:r>
              <a:rPr lang="en-US" dirty="0" err="1" smtClean="0">
                <a:hlinkClick r:id="rId2"/>
              </a:rPr>
              <a:t>Classfication</a:t>
            </a:r>
            <a:r>
              <a:rPr lang="en-US" dirty="0" smtClean="0">
                <a:hlinkClick r:id="rId2"/>
              </a:rPr>
              <a:t> </a:t>
            </a:r>
            <a:r>
              <a:rPr lang="en-US" dirty="0">
                <a:hlinkClick r:id="rId2"/>
              </a:rPr>
              <a:t>MNIST Exercise</a:t>
            </a:r>
            <a:endParaRPr lang="en-GB" b="1" dirty="0" smtClean="0"/>
          </a:p>
          <a:p>
            <a:endParaRPr lang="en-GB" b="1" dirty="0">
              <a:sym typeface="Wingdings" panose="05000000000000000000" pitchFamily="2" charset="2"/>
            </a:endParaRPr>
          </a:p>
          <a:p>
            <a:pPr lvl="1"/>
            <a:endParaRPr lang="en-GB" b="1" dirty="0" smtClean="0">
              <a:sym typeface="Wingdings" panose="05000000000000000000" pitchFamily="2" charset="2"/>
            </a:endParaRPr>
          </a:p>
          <a:p>
            <a:pPr lvl="1"/>
            <a:endParaRPr lang="en-GB" b="1" dirty="0" smtClean="0">
              <a:sym typeface="Wingdings" panose="05000000000000000000" pitchFamily="2" charset="2"/>
            </a:endParaRPr>
          </a:p>
          <a:p>
            <a:pPr lvl="1"/>
            <a:endParaRPr lang="en-GB" b="1" dirty="0" smtClean="0"/>
          </a:p>
          <a:p>
            <a:pPr lvl="1"/>
            <a:endParaRPr lang="en-GB" b="1" dirty="0"/>
          </a:p>
          <a:p>
            <a:pPr lvl="1"/>
            <a:endParaRPr lang="en-GB" b="1" dirty="0" smtClean="0"/>
          </a:p>
          <a:p>
            <a:pPr lvl="1"/>
            <a:endParaRPr lang="en-GB" b="1" dirty="0"/>
          </a:p>
          <a:p>
            <a:pPr lvl="1"/>
            <a:endParaRPr lang="en-GB" b="1" dirty="0" smtClean="0"/>
          </a:p>
          <a:p>
            <a:pPr lvl="1"/>
            <a:endParaRPr lang="en-GB" b="1" dirty="0"/>
          </a:p>
          <a:p>
            <a:pPr lvl="1"/>
            <a:endParaRPr lang="en-GB" b="1" dirty="0" smtClean="0"/>
          </a:p>
          <a:p>
            <a:pPr lvl="1"/>
            <a:endParaRPr lang="en-GB" b="1" dirty="0"/>
          </a:p>
          <a:p>
            <a:pPr marL="252000" lvl="1" indent="0">
              <a:buNone/>
            </a:pPr>
            <a:endParaRPr lang="en-GB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23.02.2022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17</a:t>
            </a:fld>
            <a:endParaRPr lang="da-DK" dirty="0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5610686" y="2374776"/>
            <a:ext cx="3341703" cy="304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What is Machine Learning 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414316"/>
            <a:ext cx="11612364" cy="4636288"/>
          </a:xfrm>
        </p:spPr>
        <p:txBody>
          <a:bodyPr/>
          <a:lstStyle/>
          <a:p>
            <a:endParaRPr lang="en-GB" b="1" dirty="0" smtClean="0"/>
          </a:p>
          <a:p>
            <a:r>
              <a:rPr lang="en-GB" b="1" dirty="0" smtClean="0"/>
              <a:t>Classification: </a:t>
            </a:r>
            <a:r>
              <a:rPr lang="en-GB" dirty="0" smtClean="0"/>
              <a:t>Predict classes; e.g. digits, letters, faces</a:t>
            </a:r>
          </a:p>
          <a:p>
            <a:pPr lvl="1"/>
            <a:r>
              <a:rPr lang="en-GB" dirty="0" smtClean="0"/>
              <a:t>Correct prediction: Positive</a:t>
            </a:r>
          </a:p>
          <a:p>
            <a:pPr lvl="1"/>
            <a:r>
              <a:rPr lang="en-GB" dirty="0" smtClean="0"/>
              <a:t>Wrong prediction:  Negative</a:t>
            </a:r>
          </a:p>
          <a:p>
            <a:r>
              <a:rPr lang="en-GB" b="1" dirty="0" smtClean="0"/>
              <a:t>Regression: </a:t>
            </a:r>
            <a:r>
              <a:rPr lang="en-GB" dirty="0" smtClean="0"/>
              <a:t>Predict values; e.g. slope 9.44, intersection 44..85</a:t>
            </a:r>
          </a:p>
          <a:p>
            <a:r>
              <a:rPr lang="en-GB" b="1" dirty="0" smtClean="0"/>
              <a:t>Both need a ML algorithms!</a:t>
            </a:r>
          </a:p>
          <a:p>
            <a:endParaRPr lang="en-US" b="1" dirty="0" smtClean="0">
              <a:sym typeface="Wingdings" panose="05000000000000000000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23.02.2022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070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6659C7E-72AB-42A5-BCFF-7F062D95C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Machine </a:t>
            </a:r>
            <a:r>
              <a:rPr lang="en-GB" dirty="0"/>
              <a:t>Learning </a:t>
            </a:r>
            <a:r>
              <a:rPr lang="en-GB" dirty="0" smtClean="0"/>
              <a:t>Classification</a:t>
            </a:r>
            <a:r>
              <a:rPr lang="en-GB" dirty="0"/>
              <a:t/>
            </a:r>
            <a:br>
              <a:rPr lang="en-GB" dirty="0"/>
            </a:b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407587-DA12-4CFA-ADF3-CB8F0A774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542898"/>
            <a:ext cx="11612364" cy="4667402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Its about making data ready and to find the best classification model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1. Explore and prepare data</a:t>
            </a:r>
            <a:endParaRPr lang="en-GB" dirty="0" smtClean="0"/>
          </a:p>
          <a:p>
            <a:pPr lvl="1"/>
            <a:r>
              <a:rPr lang="en-GB" dirty="0" smtClean="0"/>
              <a:t>Handle missing feature instances -&gt; How to fix it</a:t>
            </a:r>
          </a:p>
          <a:p>
            <a:pPr marL="0" indent="0">
              <a:buNone/>
            </a:pPr>
            <a:r>
              <a:rPr lang="en-GB" b="1" dirty="0" smtClean="0"/>
              <a:t>2. Metric</a:t>
            </a:r>
            <a:endParaRPr lang="en-GB" dirty="0"/>
          </a:p>
          <a:p>
            <a:pPr lvl="1"/>
            <a:r>
              <a:rPr lang="en-GB" dirty="0" smtClean="0"/>
              <a:t>Defining the ML Classification type</a:t>
            </a:r>
          </a:p>
          <a:p>
            <a:pPr marL="0" indent="0">
              <a:buNone/>
            </a:pPr>
            <a:r>
              <a:rPr lang="en-GB" b="1" dirty="0" smtClean="0"/>
              <a:t>3. Train models on training set</a:t>
            </a:r>
          </a:p>
          <a:p>
            <a:pPr lvl="1"/>
            <a:r>
              <a:rPr lang="en-GB" dirty="0"/>
              <a:t>Training and Evaluating on the Training Set</a:t>
            </a:r>
          </a:p>
          <a:p>
            <a:pPr marL="0" indent="0">
              <a:buNone/>
            </a:pPr>
            <a:r>
              <a:rPr lang="en-GB" b="1" dirty="0" smtClean="0"/>
              <a:t>4. </a:t>
            </a:r>
            <a:r>
              <a:rPr lang="en-GB" b="1" dirty="0" err="1" smtClean="0"/>
              <a:t>Analyze</a:t>
            </a:r>
            <a:r>
              <a:rPr lang="en-GB" b="1" dirty="0" smtClean="0"/>
              <a:t> the models by performance measures:</a:t>
            </a:r>
          </a:p>
          <a:p>
            <a:pPr lvl="1"/>
            <a:r>
              <a:rPr lang="en-GB" dirty="0" smtClean="0"/>
              <a:t>Cross validation</a:t>
            </a:r>
          </a:p>
          <a:p>
            <a:pPr lvl="1"/>
            <a:r>
              <a:rPr lang="en-GB" dirty="0" smtClean="0"/>
              <a:t>Confusion Matrix</a:t>
            </a:r>
          </a:p>
          <a:p>
            <a:pPr lvl="1"/>
            <a:r>
              <a:rPr lang="en-GB" dirty="0" smtClean="0"/>
              <a:t>Precision </a:t>
            </a:r>
            <a:r>
              <a:rPr lang="en-DK" dirty="0" smtClean="0"/>
              <a:t>–</a:t>
            </a:r>
            <a:r>
              <a:rPr lang="en-GB" dirty="0" smtClean="0"/>
              <a:t> Recall</a:t>
            </a:r>
          </a:p>
          <a:p>
            <a:pPr lvl="1"/>
            <a:r>
              <a:rPr lang="en-GB" dirty="0" smtClean="0"/>
              <a:t>ROC-curve</a:t>
            </a:r>
          </a:p>
          <a:p>
            <a:pPr marL="0" indent="0">
              <a:buNone/>
            </a:pPr>
            <a:r>
              <a:rPr lang="en-GB" b="1" dirty="0" smtClean="0"/>
              <a:t>5. Choose the best model and launch</a:t>
            </a:r>
          </a:p>
          <a:p>
            <a:endParaRPr lang="en-US" b="1" dirty="0">
              <a:sym typeface="Wingdings" panose="05000000000000000000" pitchFamily="2" charset="2"/>
            </a:endParaRPr>
          </a:p>
          <a:p>
            <a:r>
              <a:rPr lang="en-US" b="1" dirty="0">
                <a:sym typeface="Wingdings" panose="05000000000000000000" pitchFamily="2" charset="2"/>
              </a:rPr>
              <a:t>A detailed checklist is given on </a:t>
            </a:r>
            <a:r>
              <a:rPr lang="en-US" dirty="0">
                <a:hlinkClick r:id="rId2"/>
              </a:rPr>
              <a:t>ML Management Checklist (PDF</a:t>
            </a:r>
            <a:r>
              <a:rPr lang="en-US" dirty="0" smtClean="0">
                <a:hlinkClick r:id="rId2"/>
              </a:rPr>
              <a:t>)</a:t>
            </a:r>
            <a:endParaRPr lang="en-US" b="1" dirty="0"/>
          </a:p>
          <a:p>
            <a:r>
              <a:rPr lang="en-GB" b="1" dirty="0"/>
              <a:t>Remember always adapt the order and the checklist to your needs</a:t>
            </a:r>
            <a:endParaRPr lang="en-US" b="1" dirty="0"/>
          </a:p>
          <a:p>
            <a:pPr marL="0" indent="0">
              <a:buNone/>
            </a:pPr>
            <a:endParaRPr lang="en-GB" b="1" dirty="0" smtClean="0"/>
          </a:p>
          <a:p>
            <a:endParaRPr lang="en-GB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0D09B-79AC-4A33-8030-740B85DA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23.02.2022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5C2C5-8AFC-474E-9F13-6B2109DD4A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49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Classification 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11030"/>
            <a:ext cx="11612364" cy="4539573"/>
          </a:xfrm>
        </p:spPr>
        <p:txBody>
          <a:bodyPr/>
          <a:lstStyle/>
          <a:p>
            <a:r>
              <a:rPr lang="en-GB" b="1" dirty="0" smtClean="0"/>
              <a:t>Binary: </a:t>
            </a:r>
            <a:r>
              <a:rPr lang="en-GB" dirty="0"/>
              <a:t>O</a:t>
            </a:r>
            <a:r>
              <a:rPr lang="en-GB" dirty="0" smtClean="0"/>
              <a:t>ne class (e.g. digit 5) and one Not-class (Not a digit 5)</a:t>
            </a:r>
          </a:p>
          <a:p>
            <a:r>
              <a:rPr lang="en-GB" b="1" dirty="0" smtClean="0"/>
              <a:t>Multiclass</a:t>
            </a:r>
            <a:r>
              <a:rPr lang="en-GB" dirty="0" smtClean="0"/>
              <a:t>: More classes (e.g. 10 digits: 0, 1, 2, .. . . 9)</a:t>
            </a:r>
          </a:p>
          <a:p>
            <a:r>
              <a:rPr lang="en-GB" b="1" dirty="0" err="1" smtClean="0"/>
              <a:t>Multilabel</a:t>
            </a:r>
            <a:r>
              <a:rPr lang="en-GB" b="1" dirty="0" smtClean="0"/>
              <a:t>: </a:t>
            </a:r>
            <a:r>
              <a:rPr lang="en-GB" dirty="0" smtClean="0"/>
              <a:t>One class has several labels </a:t>
            </a:r>
            <a:endParaRPr lang="en-GB" dirty="0"/>
          </a:p>
          <a:p>
            <a:pPr lvl="1"/>
            <a:r>
              <a:rPr lang="en-GB" dirty="0" smtClean="0"/>
              <a:t>e.g. larger than 7, odd? (e.g. is 5 larger than 7, is 5 odd?)</a:t>
            </a:r>
          </a:p>
          <a:p>
            <a:r>
              <a:rPr lang="en-GB" b="1" dirty="0" err="1" smtClean="0"/>
              <a:t>Multioutput</a:t>
            </a:r>
            <a:r>
              <a:rPr lang="en-GB" b="1" dirty="0" smtClean="0"/>
              <a:t>: </a:t>
            </a:r>
            <a:r>
              <a:rPr lang="en-GB" dirty="0" smtClean="0"/>
              <a:t>Each label has 2 or more classes</a:t>
            </a:r>
          </a:p>
          <a:p>
            <a:pPr lvl="1"/>
            <a:r>
              <a:rPr lang="en-GB" dirty="0"/>
              <a:t>e.g. 10 digits: 0, 1, 2, .. . . 9, </a:t>
            </a:r>
            <a:r>
              <a:rPr lang="en-GB" dirty="0" err="1"/>
              <a:t>color</a:t>
            </a:r>
            <a:r>
              <a:rPr lang="en-GB" dirty="0"/>
              <a:t>: blue, green red</a:t>
            </a:r>
            <a:r>
              <a:rPr lang="en-DK" dirty="0"/>
              <a:t>…</a:t>
            </a:r>
            <a:r>
              <a:rPr lang="en-US" dirty="0" smtClean="0"/>
              <a:t>.</a:t>
            </a:r>
            <a:endParaRPr lang="en-GB" dirty="0" smtClean="0"/>
          </a:p>
          <a:p>
            <a:pPr lvl="1"/>
            <a:r>
              <a:rPr lang="en-GB" dirty="0" smtClean="0"/>
              <a:t>Picture class background: city, country-side, forest. Class foreground animal: dog, cat, bird</a:t>
            </a:r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23.02.2022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2089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 The Context: Mnist-784 Data Set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11030"/>
            <a:ext cx="11612364" cy="4539573"/>
          </a:xfrm>
        </p:spPr>
        <p:txBody>
          <a:bodyPr/>
          <a:lstStyle/>
          <a:p>
            <a:r>
              <a:rPr lang="en-GB" b="1" dirty="0" smtClean="0"/>
              <a:t>Pictures of 70.000 handwritten digits</a:t>
            </a:r>
          </a:p>
          <a:p>
            <a:r>
              <a:rPr lang="en-GB" b="1" dirty="0" smtClean="0"/>
              <a:t>One picture 28x28 pixel</a:t>
            </a:r>
          </a:p>
          <a:p>
            <a:r>
              <a:rPr lang="en-GB" b="1" dirty="0" smtClean="0"/>
              <a:t>Shuffled already: training set first 60.000 test set last 10.000 pictures</a:t>
            </a:r>
          </a:p>
          <a:p>
            <a:r>
              <a:rPr lang="en-GB" b="1" dirty="0" smtClean="0"/>
              <a:t>Download form openlm.org/d/554</a:t>
            </a:r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dirty="0"/>
          </a:p>
          <a:p>
            <a:endParaRPr lang="en-US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23.02.2022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8" name="Tekstfelt 2"/>
          <p:cNvSpPr txBox="1">
            <a:spLocks noChangeArrowheads="1"/>
          </p:cNvSpPr>
          <p:nvPr/>
        </p:nvSpPr>
        <p:spPr bwMode="auto">
          <a:xfrm>
            <a:off x="720793" y="2643188"/>
            <a:ext cx="7210492" cy="34074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52538" y="2643188"/>
            <a:ext cx="57626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2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 Classification Metrics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11030"/>
            <a:ext cx="11612364" cy="4539573"/>
          </a:xfrm>
        </p:spPr>
        <p:txBody>
          <a:bodyPr/>
          <a:lstStyle/>
          <a:p>
            <a:r>
              <a:rPr lang="en-GB" b="1" dirty="0" smtClean="0"/>
              <a:t>Binary 5 or Not-5</a:t>
            </a:r>
          </a:p>
          <a:p>
            <a:r>
              <a:rPr lang="en-GB" b="1" dirty="0" smtClean="0"/>
              <a:t>Classifiers: Stochastic Gradient Descent (SGD) and Random Forest</a:t>
            </a:r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dirty="0"/>
          </a:p>
          <a:p>
            <a:endParaRPr lang="en-US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23.02.2022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8" name="Tekstfelt 2"/>
          <p:cNvSpPr txBox="1">
            <a:spLocks noChangeArrowheads="1"/>
          </p:cNvSpPr>
          <p:nvPr/>
        </p:nvSpPr>
        <p:spPr bwMode="auto">
          <a:xfrm>
            <a:off x="663643" y="2301554"/>
            <a:ext cx="7210492" cy="34074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066799" y="2512695"/>
            <a:ext cx="6329363" cy="248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7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 Performance Measures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11030"/>
            <a:ext cx="11612364" cy="4539573"/>
          </a:xfrm>
        </p:spPr>
        <p:txBody>
          <a:bodyPr/>
          <a:lstStyle/>
          <a:p>
            <a:pPr lvl="1"/>
            <a:endParaRPr lang="en-GB" b="1" dirty="0" smtClean="0"/>
          </a:p>
          <a:p>
            <a:pPr lvl="1"/>
            <a:r>
              <a:rPr lang="en-GB" b="1" dirty="0" smtClean="0"/>
              <a:t>Cross Validation</a:t>
            </a:r>
            <a:endParaRPr lang="en-GB" b="1" dirty="0"/>
          </a:p>
          <a:p>
            <a:pPr lvl="1"/>
            <a:r>
              <a:rPr lang="en-GB" b="1" dirty="0"/>
              <a:t>Confusion Matrix</a:t>
            </a:r>
          </a:p>
          <a:p>
            <a:pPr lvl="1"/>
            <a:r>
              <a:rPr lang="en-GB" b="1" dirty="0"/>
              <a:t>Precision </a:t>
            </a:r>
            <a:r>
              <a:rPr lang="en-DK" b="1" dirty="0"/>
              <a:t>–</a:t>
            </a:r>
            <a:r>
              <a:rPr lang="en-GB" b="1" dirty="0"/>
              <a:t> Recall</a:t>
            </a:r>
          </a:p>
          <a:p>
            <a:pPr lvl="1"/>
            <a:r>
              <a:rPr lang="en-GB" b="1" dirty="0" smtClean="0"/>
              <a:t>ROC-curve and AUC</a:t>
            </a:r>
            <a:endParaRPr lang="en-GB" b="1" dirty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dirty="0"/>
          </a:p>
          <a:p>
            <a:endParaRPr lang="en-US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23.02.2022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47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 </a:t>
            </a:r>
            <a:r>
              <a:rPr lang="da-DK" dirty="0"/>
              <a:t>Performance </a:t>
            </a:r>
            <a:r>
              <a:rPr lang="da-DK" dirty="0" smtClean="0"/>
              <a:t>Measure: Cross Validation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11030"/>
            <a:ext cx="11612364" cy="4539573"/>
          </a:xfrm>
        </p:spPr>
        <p:txBody>
          <a:bodyPr/>
          <a:lstStyle/>
          <a:p>
            <a:r>
              <a:rPr lang="en-GB" b="1" dirty="0" smtClean="0"/>
              <a:t>Cross validation with scoring accuracy and using 3 folds</a:t>
            </a:r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dirty="0" smtClean="0"/>
          </a:p>
          <a:p>
            <a:r>
              <a:rPr lang="en-GB" b="1" dirty="0" smtClean="0"/>
              <a:t>Predicting accuracy for 5: &gt;95%</a:t>
            </a:r>
          </a:p>
          <a:p>
            <a:r>
              <a:rPr lang="en-GB" b="1" dirty="0" smtClean="0"/>
              <a:t>Predicting accuracy for Not-5 &gt; 90%</a:t>
            </a:r>
          </a:p>
          <a:p>
            <a:endParaRPr lang="en-GB" b="1" dirty="0" smtClean="0"/>
          </a:p>
          <a:p>
            <a:r>
              <a:rPr lang="en-GB" b="1" dirty="0" smtClean="0"/>
              <a:t>Impressing or NOT?</a:t>
            </a:r>
          </a:p>
          <a:p>
            <a:r>
              <a:rPr lang="en-GB" b="1" dirty="0" smtClean="0"/>
              <a:t>Actually NOT. Calm down. Remember 90% of numbers are Not-5!!</a:t>
            </a:r>
          </a:p>
          <a:p>
            <a:endParaRPr lang="en-GB" b="1" dirty="0" smtClean="0"/>
          </a:p>
          <a:p>
            <a:r>
              <a:rPr lang="en-GB" b="1" dirty="0" smtClean="0"/>
              <a:t>Conclusion: Cross validation not the right performance measure for classification</a:t>
            </a:r>
          </a:p>
          <a:p>
            <a:endParaRPr lang="en-GB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23.02.2022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8" name="Tekstfelt 2"/>
          <p:cNvSpPr txBox="1">
            <a:spLocks noChangeArrowheads="1"/>
          </p:cNvSpPr>
          <p:nvPr/>
        </p:nvSpPr>
        <p:spPr bwMode="auto">
          <a:xfrm>
            <a:off x="543795" y="1940430"/>
            <a:ext cx="7210492" cy="18154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011314" y="2012415"/>
            <a:ext cx="5145350" cy="890584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011314" y="2931601"/>
            <a:ext cx="5943600" cy="74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 </a:t>
            </a:r>
            <a:r>
              <a:rPr lang="da-DK" dirty="0"/>
              <a:t>Performance </a:t>
            </a:r>
            <a:r>
              <a:rPr lang="da-DK" dirty="0" smtClean="0"/>
              <a:t>Measure: Confusion Matrix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11030"/>
            <a:ext cx="11612364" cy="4539573"/>
          </a:xfrm>
        </p:spPr>
        <p:txBody>
          <a:bodyPr/>
          <a:lstStyle/>
          <a:p>
            <a:r>
              <a:rPr lang="en-GB" b="1" dirty="0" smtClean="0"/>
              <a:t>Divides data into:</a:t>
            </a:r>
          </a:p>
          <a:p>
            <a:pPr lvl="1"/>
            <a:r>
              <a:rPr lang="en-GB" dirty="0" smtClean="0"/>
              <a:t>Actual Positive and Actual Negative</a:t>
            </a:r>
          </a:p>
          <a:p>
            <a:pPr lvl="1"/>
            <a:r>
              <a:rPr lang="en-GB" dirty="0" smtClean="0"/>
              <a:t>Predicted Positive and Predicted Negative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b="1" dirty="0" smtClean="0"/>
              <a:t>TN:</a:t>
            </a:r>
            <a:r>
              <a:rPr lang="en-GB" dirty="0" smtClean="0"/>
              <a:t> True Negative, predicted </a:t>
            </a:r>
            <a:r>
              <a:rPr lang="en-GB" i="1" dirty="0" smtClean="0"/>
              <a:t>negative</a:t>
            </a:r>
            <a:r>
              <a:rPr lang="en-GB" dirty="0" smtClean="0"/>
              <a:t> and it is actual </a:t>
            </a:r>
            <a:r>
              <a:rPr lang="en-GB" i="1" dirty="0" smtClean="0"/>
              <a:t>negative</a:t>
            </a:r>
            <a:r>
              <a:rPr lang="en-GB" dirty="0" smtClean="0"/>
              <a:t> (Not-5)</a:t>
            </a:r>
          </a:p>
          <a:p>
            <a:pPr lvl="1"/>
            <a:r>
              <a:rPr lang="en-GB" b="1" dirty="0" smtClean="0"/>
              <a:t>FN: </a:t>
            </a:r>
            <a:r>
              <a:rPr lang="en-GB" dirty="0" smtClean="0"/>
              <a:t>False Negative, predicted </a:t>
            </a:r>
            <a:r>
              <a:rPr lang="en-GB" i="1" dirty="0"/>
              <a:t>negative</a:t>
            </a:r>
            <a:r>
              <a:rPr lang="en-GB" dirty="0" smtClean="0"/>
              <a:t> </a:t>
            </a:r>
            <a:r>
              <a:rPr lang="en-GB" b="1" dirty="0" smtClean="0"/>
              <a:t>but</a:t>
            </a:r>
            <a:r>
              <a:rPr lang="en-GB" dirty="0" smtClean="0"/>
              <a:t> </a:t>
            </a:r>
            <a:r>
              <a:rPr lang="en-GB" dirty="0"/>
              <a:t>the digit is actual </a:t>
            </a:r>
            <a:r>
              <a:rPr lang="en-GB" i="1" dirty="0" smtClean="0"/>
              <a:t>positive</a:t>
            </a:r>
            <a:r>
              <a:rPr lang="en-GB" dirty="0" smtClean="0"/>
              <a:t> (5)</a:t>
            </a:r>
          </a:p>
          <a:p>
            <a:pPr lvl="1"/>
            <a:r>
              <a:rPr lang="en-GB" b="1" dirty="0" smtClean="0"/>
              <a:t>TP: </a:t>
            </a:r>
            <a:r>
              <a:rPr lang="en-GB" dirty="0"/>
              <a:t>True </a:t>
            </a:r>
            <a:r>
              <a:rPr lang="en-GB" dirty="0" smtClean="0"/>
              <a:t>Positive, </a:t>
            </a:r>
            <a:r>
              <a:rPr lang="en-GB" dirty="0"/>
              <a:t>predicted </a:t>
            </a:r>
            <a:r>
              <a:rPr lang="en-GB" i="1" dirty="0" smtClean="0"/>
              <a:t>positive</a:t>
            </a:r>
            <a:r>
              <a:rPr lang="en-GB" dirty="0" smtClean="0"/>
              <a:t> </a:t>
            </a:r>
            <a:r>
              <a:rPr lang="en-GB" dirty="0"/>
              <a:t>and the digit is actual </a:t>
            </a:r>
            <a:r>
              <a:rPr lang="en-GB" i="1" dirty="0" smtClean="0"/>
              <a:t>positive</a:t>
            </a:r>
            <a:r>
              <a:rPr lang="en-GB" dirty="0" smtClean="0"/>
              <a:t> (</a:t>
            </a:r>
            <a:r>
              <a:rPr lang="en-GB" dirty="0"/>
              <a:t>5</a:t>
            </a:r>
            <a:r>
              <a:rPr lang="en-GB" dirty="0" smtClean="0"/>
              <a:t>)</a:t>
            </a:r>
            <a:endParaRPr lang="en-GB" dirty="0"/>
          </a:p>
          <a:p>
            <a:pPr lvl="1"/>
            <a:r>
              <a:rPr lang="en-GB" b="1" dirty="0" smtClean="0"/>
              <a:t>FP: </a:t>
            </a:r>
            <a:r>
              <a:rPr lang="en-GB" dirty="0"/>
              <a:t>False </a:t>
            </a:r>
            <a:r>
              <a:rPr lang="en-GB" dirty="0" smtClean="0"/>
              <a:t>Positive, </a:t>
            </a:r>
            <a:r>
              <a:rPr lang="en-GB" dirty="0"/>
              <a:t>predicted </a:t>
            </a:r>
            <a:r>
              <a:rPr lang="en-GB" i="1" dirty="0" smtClean="0"/>
              <a:t>positive</a:t>
            </a:r>
            <a:r>
              <a:rPr lang="en-GB" dirty="0" smtClean="0"/>
              <a:t> </a:t>
            </a:r>
            <a:r>
              <a:rPr lang="en-GB" b="1" dirty="0" smtClean="0"/>
              <a:t>but</a:t>
            </a:r>
            <a:r>
              <a:rPr lang="en-GB" dirty="0" smtClean="0"/>
              <a:t> </a:t>
            </a:r>
            <a:r>
              <a:rPr lang="en-GB" dirty="0"/>
              <a:t>the digit is actual </a:t>
            </a:r>
            <a:r>
              <a:rPr lang="en-GB" i="1" dirty="0" smtClean="0"/>
              <a:t>negative</a:t>
            </a:r>
            <a:r>
              <a:rPr lang="en-GB" dirty="0" smtClean="0"/>
              <a:t> (Not-5</a:t>
            </a:r>
            <a:r>
              <a:rPr lang="en-GB" dirty="0"/>
              <a:t>)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dirty="0"/>
          </a:p>
          <a:p>
            <a:endParaRPr lang="en-US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23.02.2022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8" name="Tekstfelt 2"/>
          <p:cNvSpPr txBox="1">
            <a:spLocks noChangeArrowheads="1"/>
          </p:cNvSpPr>
          <p:nvPr/>
        </p:nvSpPr>
        <p:spPr bwMode="auto">
          <a:xfrm>
            <a:off x="663643" y="2301555"/>
            <a:ext cx="4565305" cy="25722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860394" y="2377954"/>
            <a:ext cx="4333043" cy="241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3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Zealand">
      <a:dk1>
        <a:sysClr val="windowText" lastClr="000000"/>
      </a:dk1>
      <a:lt1>
        <a:sysClr val="window" lastClr="FFFFFF"/>
      </a:lt1>
      <a:dk2>
        <a:srgbClr val="FFF387"/>
      </a:dk2>
      <a:lt2>
        <a:srgbClr val="EBEBEB"/>
      </a:lt2>
      <a:accent1>
        <a:srgbClr val="FFF387"/>
      </a:accent1>
      <a:accent2>
        <a:srgbClr val="FFF9C3"/>
      </a:accent2>
      <a:accent3>
        <a:srgbClr val="404040"/>
      </a:accent3>
      <a:accent4>
        <a:srgbClr val="6C6C6C"/>
      </a:accent4>
      <a:accent5>
        <a:srgbClr val="A6A6A6"/>
      </a:accent5>
      <a:accent6>
        <a:srgbClr val="CFCFCF"/>
      </a:accent6>
      <a:hlink>
        <a:srgbClr val="0000FF"/>
      </a:hlink>
      <a:folHlink>
        <a:srgbClr val="800080"/>
      </a:folHlink>
    </a:clrScheme>
    <a:fontScheme name="Zea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0629529B-D61F-4CA2-8B3F-4CB5ED9AC818}" vid="{CF0482A3-DAA7-4A66-9D05-9D5782D2D785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194D2B0AECB742B7E4B8E3B27D9CCF" ma:contentTypeVersion="10" ma:contentTypeDescription="Opret et nyt dokument." ma:contentTypeScope="" ma:versionID="9d9b3eb10a31f6438a32fae849661369">
  <xsd:schema xmlns:xsd="http://www.w3.org/2001/XMLSchema" xmlns:xs="http://www.w3.org/2001/XMLSchema" xmlns:p="http://schemas.microsoft.com/office/2006/metadata/properties" xmlns:ns3="f7b946f2-60cf-4e95-a05f-542cd761d733" xmlns:ns4="106f563f-f301-471e-a8c8-8dbfd02567ff" targetNamespace="http://schemas.microsoft.com/office/2006/metadata/properties" ma:root="true" ma:fieldsID="12e64d066ffb309f0562fc83f0c0cc10" ns3:_="" ns4:_="">
    <xsd:import namespace="f7b946f2-60cf-4e95-a05f-542cd761d733"/>
    <xsd:import namespace="106f563f-f301-471e-a8c8-8dbfd02567f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946f2-60cf-4e95-a05f-542cd761d7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værdi for deling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6f563f-f301-471e-a8c8-8dbfd02567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TemplafyTemplateConfiguration>{"elementsMetadata":[],"transformationConfigurations":[],"enableDocumentContentUpdater":true,"version":"1.2"}</TemplafyTemplateConfiguration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B93E18-2430-4118-8FEB-D74D8D3F45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b946f2-60cf-4e95-a05f-542cd761d733"/>
    <ds:schemaRef ds:uri="106f563f-f301-471e-a8c8-8dbfd02567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29C588-5F38-4EC0-9F5C-9C2879B9564A}">
  <ds:schemaRefs/>
</ds:datastoreItem>
</file>

<file path=customXml/itemProps3.xml><?xml version="1.0" encoding="utf-8"?>
<ds:datastoreItem xmlns:ds="http://schemas.openxmlformats.org/officeDocument/2006/customXml" ds:itemID="{0D902525-B31A-4D8B-A89B-20EF1B80AB3E}">
  <ds:schemaRefs>
    <ds:schemaRef ds:uri="106f563f-f301-471e-a8c8-8dbfd02567ff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f7b946f2-60cf-4e95-a05f-542cd761d733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20115E36-F2C7-4208-B832-C80294E227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841</Words>
  <Application>Microsoft Office PowerPoint</Application>
  <PresentationFormat>Widescreen</PresentationFormat>
  <Paragraphs>445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Blank</vt:lpstr>
      <vt:lpstr>Machine Learning – Classification</vt:lpstr>
      <vt:lpstr>What is Machine Learning Classification</vt:lpstr>
      <vt:lpstr>Machine Learning Classification </vt:lpstr>
      <vt:lpstr>Classification Types</vt:lpstr>
      <vt:lpstr> The Context: Mnist-784 Data Set</vt:lpstr>
      <vt:lpstr> Classification Metrics</vt:lpstr>
      <vt:lpstr> Performance Measures</vt:lpstr>
      <vt:lpstr> Performance Measure: Cross Validation</vt:lpstr>
      <vt:lpstr> Performance Measure: Confusion Matrix</vt:lpstr>
      <vt:lpstr> Confusion Matrix: Concise Metrics</vt:lpstr>
      <vt:lpstr> Precision/Recall Tradeoff: Example</vt:lpstr>
      <vt:lpstr> Precision/Recall Tradeoff: Curve</vt:lpstr>
      <vt:lpstr> ROC: Receiver Operating Classifier</vt:lpstr>
      <vt:lpstr> Precision/Recall (PR) vs. ROC</vt:lpstr>
      <vt:lpstr> Multi Class: ConfusionMatrix</vt:lpstr>
      <vt:lpstr> Multi Class: Errors</vt:lpstr>
      <vt:lpstr>Exercise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2020-02-18T22:16:16Z</dcterms:created>
  <dcterms:modified xsi:type="dcterms:W3CDTF">2022-02-23T20:09:09Z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0x010100E4194D2B0AECB742B7E4B8E3B27D9CCF</vt:lpwstr>
  </property>
</Properties>
</file>